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8" r:id="rId1"/>
  </p:sldMasterIdLst>
  <p:notesMasterIdLst>
    <p:notesMasterId r:id="rId23"/>
  </p:notesMasterIdLst>
  <p:handoutMasterIdLst>
    <p:handoutMasterId r:id="rId24"/>
  </p:handoutMasterIdLst>
  <p:sldIdLst>
    <p:sldId id="429" r:id="rId2"/>
    <p:sldId id="466" r:id="rId3"/>
    <p:sldId id="454" r:id="rId4"/>
    <p:sldId id="256" r:id="rId5"/>
    <p:sldId id="430" r:id="rId6"/>
    <p:sldId id="432" r:id="rId7"/>
    <p:sldId id="456" r:id="rId8"/>
    <p:sldId id="467" r:id="rId9"/>
    <p:sldId id="459" r:id="rId10"/>
    <p:sldId id="458" r:id="rId11"/>
    <p:sldId id="460" r:id="rId12"/>
    <p:sldId id="461" r:id="rId13"/>
    <p:sldId id="468" r:id="rId14"/>
    <p:sldId id="462" r:id="rId15"/>
    <p:sldId id="463" r:id="rId16"/>
    <p:sldId id="464" r:id="rId17"/>
    <p:sldId id="465" r:id="rId18"/>
    <p:sldId id="434" r:id="rId19"/>
    <p:sldId id="435" r:id="rId20"/>
    <p:sldId id="436" r:id="rId21"/>
    <p:sldId id="443" r:id="rId22"/>
  </p:sldIdLst>
  <p:sldSz cx="13322300" cy="7561263"/>
  <p:notesSz cx="7104063" cy="10234613"/>
  <p:embeddedFontLst>
    <p:embeddedFont>
      <p:font typeface="Calibri Light" panose="020F0302020204030204" pitchFamily="34" charset="0"/>
      <p:regular r:id="rId25"/>
      <p:italic r:id="rId26"/>
    </p:embeddedFont>
    <p:embeddedFont>
      <p:font typeface="Titillium Web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5966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96646" algn="l" defTabSz="5966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93292" algn="l" defTabSz="5966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89938" algn="l" defTabSz="5966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86584" algn="l" defTabSz="5966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83230" algn="l" defTabSz="5966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79876" algn="l" defTabSz="5966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76522" algn="l" defTabSz="5966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73168" algn="l" defTabSz="5966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56">
          <p15:clr>
            <a:srgbClr val="A4A3A4"/>
          </p15:clr>
        </p15:guide>
        <p15:guide id="4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514"/>
    <a:srgbClr val="F76862"/>
    <a:srgbClr val="2C10F8"/>
    <a:srgbClr val="62CF8B"/>
    <a:srgbClr val="3DACFF"/>
    <a:srgbClr val="FAD274"/>
    <a:srgbClr val="F9A941"/>
    <a:srgbClr val="36A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7" autoAdjust="0"/>
    <p:restoredTop sz="91566" autoAdjust="0"/>
  </p:normalViewPr>
  <p:slideViewPr>
    <p:cSldViewPr snapToGrid="0">
      <p:cViewPr varScale="1">
        <p:scale>
          <a:sx n="63" d="100"/>
          <a:sy n="63" d="100"/>
        </p:scale>
        <p:origin x="102" y="132"/>
      </p:cViewPr>
      <p:guideLst>
        <p:guide orient="horz" pos="2160"/>
        <p:guide pos="2880"/>
        <p:guide orient="horz" pos="356"/>
        <p:guide pos="41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203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C4DC1B86-B44F-44C1-BAA1-48C8C1CC4DC4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203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3E491604-738D-4CA8-8BB7-15B3CDC1B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082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203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A7A20D89-D622-4597-B229-1E9C89B13E73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09588" y="1279525"/>
            <a:ext cx="608488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075" y="4925838"/>
            <a:ext cx="5683914" cy="4029040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203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BB144E07-C36F-4FE8-9E6E-5469DB3DBB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92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2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646" algn="l" defTabSz="11932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292" algn="l" defTabSz="11932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89938" algn="l" defTabSz="11932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584" algn="l" defTabSz="11932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230" algn="l" defTabSz="11932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79876" algn="l" defTabSz="11932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6522" algn="l" defTabSz="11932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168" algn="l" defTabSz="11932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980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81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002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sz="17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79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01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sz="1700" dirty="0"/>
              <a:t>CASO MODIFICA Priorità rispetto al prospetto (Allegato RA/RB) comunicato nel 2018 (OK va adeguato l’esempio con massimo 9 mesi perché è tale il massimo del sussidio REIS ad oggi)</a:t>
            </a:r>
          </a:p>
          <a:p>
            <a:r>
              <a:rPr lang="it-IT" sz="1700" dirty="0"/>
              <a:t> </a:t>
            </a:r>
          </a:p>
          <a:p>
            <a:r>
              <a:rPr lang="it-IT" sz="1700" dirty="0"/>
              <a:t>ES.</a:t>
            </a:r>
          </a:p>
          <a:p>
            <a:r>
              <a:rPr lang="it-IT" sz="1700" dirty="0"/>
              <a:t>Un nucleo inserito in graduatoria comunale con priorità 2, dopo 2 mesi di erogazione del sussidio REIS, è riconosciuto beneficiario REI.</a:t>
            </a:r>
          </a:p>
          <a:p>
            <a:r>
              <a:rPr lang="it-IT" sz="1700" dirty="0"/>
              <a:t>In questo caso, nell’allegato RD, nella scheda nucleo è possibile fornire questa informazione compilando la scheda nel seguente modo.</a:t>
            </a:r>
          </a:p>
          <a:p>
            <a:pPr lvl="0"/>
            <a:r>
              <a:rPr lang="it-IT" sz="1700" dirty="0"/>
              <a:t>Indicare la categoria 1</a:t>
            </a:r>
          </a:p>
          <a:p>
            <a:pPr lvl="0"/>
            <a:r>
              <a:rPr lang="it-IT" sz="1700" dirty="0"/>
              <a:t>Compilare i campi relativi al sussidio REIS considerando un importo medio del beneficio (come da esempio)</a:t>
            </a:r>
          </a:p>
          <a:p>
            <a:pPr lvl="0"/>
            <a:r>
              <a:rPr lang="it-IT" sz="1700" dirty="0"/>
              <a:t>Compilare la sezione relativa al REI.</a:t>
            </a:r>
          </a:p>
          <a:p>
            <a:pPr lvl="0"/>
            <a:r>
              <a:rPr lang="it-IT" sz="1700" dirty="0"/>
              <a:t>Se non si è attivato nessun progetto REIS, come avviene normalmente nei casi priorità 1, scegliere l’opzione nessun progetto. </a:t>
            </a:r>
          </a:p>
          <a:p>
            <a:pPr lvl="0"/>
            <a:r>
              <a:rPr lang="it-IT" sz="1700" dirty="0"/>
              <a:t>Se è stato attivato qualche progetto REIS, compilare la relativa sezione e aggiungere nel campo </a:t>
            </a:r>
            <a:r>
              <a:rPr lang="it-IT" sz="1700" i="1" dirty="0"/>
              <a:t>“Variazioni intervenute nel corso dell’anno”</a:t>
            </a:r>
            <a:r>
              <a:rPr lang="it-IT" sz="1700" dirty="0"/>
              <a:t> l’informazione sul passaggio di categoria </a:t>
            </a:r>
            <a:endParaRPr lang="it-IT" sz="17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753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sz="17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725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sz="17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75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53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09588" y="1279525"/>
            <a:ext cx="6084887" cy="3452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61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69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aggiornare </a:t>
            </a:r>
            <a:r>
              <a:rPr lang="it-IT" dirty="0" err="1" smtClean="0"/>
              <a:t>clicacre</a:t>
            </a:r>
            <a:r>
              <a:rPr lang="it-IT" dirty="0" smtClean="0"/>
              <a:t> su modifica allegato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17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36966">
              <a:defRPr/>
            </a:pPr>
            <a:r>
              <a:rPr lang="it-IT" dirty="0" smtClean="0"/>
              <a:t>Se il comune ha correttamente inserito l’</a:t>
            </a:r>
            <a:r>
              <a:rPr lang="it-IT" dirty="0" err="1" smtClean="0"/>
              <a:t>allegatao</a:t>
            </a:r>
            <a:r>
              <a:rPr lang="it-IT" dirty="0" smtClean="0"/>
              <a:t> e ha trasmesso allora troverà il documento di accordo nella</a:t>
            </a:r>
            <a:r>
              <a:rPr lang="it-IT" baseline="0" dirty="0" smtClean="0"/>
              <a:t> tabellina di riepilogo allegati secondari e il bottone richiesta sblocco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45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36966">
              <a:defRPr/>
            </a:pPr>
            <a:r>
              <a:rPr lang="it-IT" dirty="0" smtClean="0"/>
              <a:t>Se il comune ha correttamente inserito </a:t>
            </a:r>
            <a:r>
              <a:rPr lang="it-IT" dirty="0" smtClean="0"/>
              <a:t>l’allegato </a:t>
            </a:r>
            <a:r>
              <a:rPr lang="it-IT" dirty="0" smtClean="0"/>
              <a:t>e ha </a:t>
            </a:r>
            <a:r>
              <a:rPr lang="it-IT" dirty="0" smtClean="0"/>
              <a:t>trasmesso, </a:t>
            </a:r>
            <a:r>
              <a:rPr lang="it-IT" dirty="0" smtClean="0"/>
              <a:t>allora troverà il documento di accordo nella</a:t>
            </a:r>
            <a:r>
              <a:rPr lang="it-IT" baseline="0" dirty="0" smtClean="0"/>
              <a:t> tabellina di riepilogo allegati secondari e il bottone richiesta sblocco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10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aggiornare </a:t>
            </a:r>
            <a:r>
              <a:rPr lang="it-IT" dirty="0" err="1" smtClean="0"/>
              <a:t>clicacre</a:t>
            </a:r>
            <a:r>
              <a:rPr lang="it-IT" dirty="0" smtClean="0"/>
              <a:t> su modifica allegato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565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4E07-C36F-4FE8-9E6E-5469DB3DBB4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53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1237457"/>
            <a:ext cx="11323955" cy="2632440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288" y="3971414"/>
            <a:ext cx="9991725" cy="1825554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646" indent="0" algn="ctr">
              <a:buNone/>
              <a:defRPr sz="2600"/>
            </a:lvl2pPr>
            <a:lvl3pPr marL="1193292" indent="0" algn="ctr">
              <a:buNone/>
              <a:defRPr sz="2300"/>
            </a:lvl3pPr>
            <a:lvl4pPr marL="1789938" indent="0" algn="ctr">
              <a:buNone/>
              <a:defRPr sz="2100"/>
            </a:lvl4pPr>
            <a:lvl5pPr marL="2386584" indent="0" algn="ctr">
              <a:buNone/>
              <a:defRPr sz="2100"/>
            </a:lvl5pPr>
            <a:lvl6pPr marL="2983230" indent="0" algn="ctr">
              <a:buNone/>
              <a:defRPr sz="2100"/>
            </a:lvl6pPr>
            <a:lvl7pPr marL="3579876" indent="0" algn="ctr">
              <a:buNone/>
              <a:defRPr sz="2100"/>
            </a:lvl7pPr>
            <a:lvl8pPr marL="4176522" indent="0" algn="ctr">
              <a:buNone/>
              <a:defRPr sz="2100"/>
            </a:lvl8pPr>
            <a:lvl9pPr marL="4773168" indent="0" algn="ctr">
              <a:buNone/>
              <a:defRPr sz="21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1C6-5787-41DB-8A27-94D764B2CA84}" type="datetime1">
              <a:rPr lang="it-IT" smtClean="0"/>
              <a:t>27/09/2019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2872-EABB-4EDC-8F36-733D6AA22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90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B6DD-DFE5-4788-ACD9-7CC61CAAE847}" type="datetime1">
              <a:rPr lang="it-IT" smtClean="0"/>
              <a:t>27/09/2019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2872-EABB-4EDC-8F36-733D6AA22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01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3772" y="402567"/>
            <a:ext cx="2872621" cy="640782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909" y="402567"/>
            <a:ext cx="8451334" cy="640782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8A2B-E731-4E70-A782-26B705C6F6DA}" type="datetime1">
              <a:rPr lang="it-IT" smtClean="0"/>
              <a:t>27/09/2019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2872-EABB-4EDC-8F36-733D6AA22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74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6B4A-C969-4DC8-8F83-61BC0E0BB8F4}" type="datetime1">
              <a:rPr lang="it-IT" smtClean="0"/>
              <a:t>27/09/2019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2872-EABB-4EDC-8F36-733D6AA22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85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970" y="1885067"/>
            <a:ext cx="11490484" cy="3145275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970" y="5060097"/>
            <a:ext cx="11490484" cy="1654026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 marL="5966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2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899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5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2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798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6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1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6EE-A31E-4775-AA3A-2F0AA1CD9C3F}" type="datetime1">
              <a:rPr lang="it-IT" smtClean="0"/>
              <a:t>27/09/2019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2872-EABB-4EDC-8F36-733D6AA22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09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908" y="2012836"/>
            <a:ext cx="5661978" cy="479755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4414" y="2012836"/>
            <a:ext cx="5661978" cy="479755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698D-D86E-459C-A8C6-6F574DAE5628}" type="datetime1">
              <a:rPr lang="it-IT" smtClean="0"/>
              <a:t>27/09/2019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2872-EABB-4EDC-8F36-733D6AA22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40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43" y="402569"/>
            <a:ext cx="11490484" cy="146149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645" y="1853560"/>
            <a:ext cx="5635956" cy="90840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646" indent="0">
              <a:buNone/>
              <a:defRPr sz="2600" b="1"/>
            </a:lvl2pPr>
            <a:lvl3pPr marL="1193292" indent="0">
              <a:buNone/>
              <a:defRPr sz="2300" b="1"/>
            </a:lvl3pPr>
            <a:lvl4pPr marL="1789938" indent="0">
              <a:buNone/>
              <a:defRPr sz="2100" b="1"/>
            </a:lvl4pPr>
            <a:lvl5pPr marL="2386584" indent="0">
              <a:buNone/>
              <a:defRPr sz="2100" b="1"/>
            </a:lvl5pPr>
            <a:lvl6pPr marL="2983230" indent="0">
              <a:buNone/>
              <a:defRPr sz="2100" b="1"/>
            </a:lvl6pPr>
            <a:lvl7pPr marL="3579876" indent="0">
              <a:buNone/>
              <a:defRPr sz="2100" b="1"/>
            </a:lvl7pPr>
            <a:lvl8pPr marL="4176522" indent="0">
              <a:buNone/>
              <a:defRPr sz="2100" b="1"/>
            </a:lvl8pPr>
            <a:lvl9pPr marL="4773168" indent="0">
              <a:buNone/>
              <a:defRPr sz="2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645" y="2761961"/>
            <a:ext cx="5635956" cy="406242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4415" y="1853560"/>
            <a:ext cx="5663713" cy="90840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646" indent="0">
              <a:buNone/>
              <a:defRPr sz="2600" b="1"/>
            </a:lvl2pPr>
            <a:lvl3pPr marL="1193292" indent="0">
              <a:buNone/>
              <a:defRPr sz="2300" b="1"/>
            </a:lvl3pPr>
            <a:lvl4pPr marL="1789938" indent="0">
              <a:buNone/>
              <a:defRPr sz="2100" b="1"/>
            </a:lvl4pPr>
            <a:lvl5pPr marL="2386584" indent="0">
              <a:buNone/>
              <a:defRPr sz="2100" b="1"/>
            </a:lvl5pPr>
            <a:lvl6pPr marL="2983230" indent="0">
              <a:buNone/>
              <a:defRPr sz="2100" b="1"/>
            </a:lvl6pPr>
            <a:lvl7pPr marL="3579876" indent="0">
              <a:buNone/>
              <a:defRPr sz="2100" b="1"/>
            </a:lvl7pPr>
            <a:lvl8pPr marL="4176522" indent="0">
              <a:buNone/>
              <a:defRPr sz="2100" b="1"/>
            </a:lvl8pPr>
            <a:lvl9pPr marL="4773168" indent="0">
              <a:buNone/>
              <a:defRPr sz="2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4415" y="2761961"/>
            <a:ext cx="5663713" cy="406242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0B26-E677-4E30-B76E-2E140AE1374B}" type="datetime1">
              <a:rPr lang="it-IT" smtClean="0"/>
              <a:t>27/09/2019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2872-EABB-4EDC-8F36-733D6AA22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78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05B8-087F-437A-A4FB-CA906738C486}" type="datetime1">
              <a:rPr lang="it-IT" smtClean="0"/>
              <a:t>27/09/2019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2872-EABB-4EDC-8F36-733D6AA22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90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515-D886-4E29-B51C-CE959BC62D50}" type="datetime1">
              <a:rPr lang="it-IT" smtClean="0"/>
              <a:t>27/09/2019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2872-EABB-4EDC-8F36-733D6AA22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95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43" y="504084"/>
            <a:ext cx="4296789" cy="1764295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713" y="1088683"/>
            <a:ext cx="6744414" cy="537339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43" y="2268379"/>
            <a:ext cx="4296789" cy="4202453"/>
          </a:xfrm>
        </p:spPr>
        <p:txBody>
          <a:bodyPr/>
          <a:lstStyle>
            <a:lvl1pPr marL="0" indent="0">
              <a:buNone/>
              <a:defRPr sz="2100"/>
            </a:lvl1pPr>
            <a:lvl2pPr marL="596646" indent="0">
              <a:buNone/>
              <a:defRPr sz="1800"/>
            </a:lvl2pPr>
            <a:lvl3pPr marL="1193292" indent="0">
              <a:buNone/>
              <a:defRPr sz="1600"/>
            </a:lvl3pPr>
            <a:lvl4pPr marL="1789938" indent="0">
              <a:buNone/>
              <a:defRPr sz="1300"/>
            </a:lvl4pPr>
            <a:lvl5pPr marL="2386584" indent="0">
              <a:buNone/>
              <a:defRPr sz="1300"/>
            </a:lvl5pPr>
            <a:lvl6pPr marL="2983230" indent="0">
              <a:buNone/>
              <a:defRPr sz="1300"/>
            </a:lvl6pPr>
            <a:lvl7pPr marL="3579876" indent="0">
              <a:buNone/>
              <a:defRPr sz="1300"/>
            </a:lvl7pPr>
            <a:lvl8pPr marL="4176522" indent="0">
              <a:buNone/>
              <a:defRPr sz="1300"/>
            </a:lvl8pPr>
            <a:lvl9pPr marL="4773168" indent="0">
              <a:buNone/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F584-994E-49D5-950B-53ABC9118045}" type="datetime1">
              <a:rPr lang="it-IT" smtClean="0"/>
              <a:t>27/09/2019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2872-EABB-4EDC-8F36-733D6AA22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07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43" y="504084"/>
            <a:ext cx="4296789" cy="1764295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63713" y="1088683"/>
            <a:ext cx="6744414" cy="5373398"/>
          </a:xfrm>
        </p:spPr>
        <p:txBody>
          <a:bodyPr anchor="t"/>
          <a:lstStyle>
            <a:lvl1pPr marL="0" indent="0">
              <a:buNone/>
              <a:defRPr sz="4200"/>
            </a:lvl1pPr>
            <a:lvl2pPr marL="596646" indent="0">
              <a:buNone/>
              <a:defRPr sz="3700"/>
            </a:lvl2pPr>
            <a:lvl3pPr marL="1193292" indent="0">
              <a:buNone/>
              <a:defRPr sz="3100"/>
            </a:lvl3pPr>
            <a:lvl4pPr marL="1789938" indent="0">
              <a:buNone/>
              <a:defRPr sz="2600"/>
            </a:lvl4pPr>
            <a:lvl5pPr marL="2386584" indent="0">
              <a:buNone/>
              <a:defRPr sz="2600"/>
            </a:lvl5pPr>
            <a:lvl6pPr marL="2983230" indent="0">
              <a:buNone/>
              <a:defRPr sz="2600"/>
            </a:lvl6pPr>
            <a:lvl7pPr marL="3579876" indent="0">
              <a:buNone/>
              <a:defRPr sz="2600"/>
            </a:lvl7pPr>
            <a:lvl8pPr marL="4176522" indent="0">
              <a:buNone/>
              <a:defRPr sz="2600"/>
            </a:lvl8pPr>
            <a:lvl9pPr marL="4773168" indent="0">
              <a:buNone/>
              <a:defRPr sz="2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43" y="2268379"/>
            <a:ext cx="4296789" cy="4202453"/>
          </a:xfrm>
        </p:spPr>
        <p:txBody>
          <a:bodyPr/>
          <a:lstStyle>
            <a:lvl1pPr marL="0" indent="0">
              <a:buNone/>
              <a:defRPr sz="2100"/>
            </a:lvl1pPr>
            <a:lvl2pPr marL="596646" indent="0">
              <a:buNone/>
              <a:defRPr sz="1800"/>
            </a:lvl2pPr>
            <a:lvl3pPr marL="1193292" indent="0">
              <a:buNone/>
              <a:defRPr sz="1600"/>
            </a:lvl3pPr>
            <a:lvl4pPr marL="1789938" indent="0">
              <a:buNone/>
              <a:defRPr sz="1300"/>
            </a:lvl4pPr>
            <a:lvl5pPr marL="2386584" indent="0">
              <a:buNone/>
              <a:defRPr sz="1300"/>
            </a:lvl5pPr>
            <a:lvl6pPr marL="2983230" indent="0">
              <a:buNone/>
              <a:defRPr sz="1300"/>
            </a:lvl6pPr>
            <a:lvl7pPr marL="3579876" indent="0">
              <a:buNone/>
              <a:defRPr sz="1300"/>
            </a:lvl7pPr>
            <a:lvl8pPr marL="4176522" indent="0">
              <a:buNone/>
              <a:defRPr sz="1300"/>
            </a:lvl8pPr>
            <a:lvl9pPr marL="4773168" indent="0">
              <a:buNone/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D2BD-02E6-4798-85AE-7D78CEE03057}" type="datetime1">
              <a:rPr lang="it-IT" smtClean="0"/>
              <a:t>27/09/2019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2872-EABB-4EDC-8F36-733D6AA22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19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5908" y="402569"/>
            <a:ext cx="11490484" cy="1461495"/>
          </a:xfrm>
          <a:prstGeom prst="rect">
            <a:avLst/>
          </a:prstGeom>
        </p:spPr>
        <p:txBody>
          <a:bodyPr vert="horz" lIns="119329" tIns="59665" rIns="119329" bIns="59665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908" y="2012836"/>
            <a:ext cx="11490484" cy="4797552"/>
          </a:xfrm>
          <a:prstGeom prst="rect">
            <a:avLst/>
          </a:prstGeom>
        </p:spPr>
        <p:txBody>
          <a:bodyPr vert="horz" lIns="119329" tIns="59665" rIns="119329" bIns="59665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5908" y="7008172"/>
            <a:ext cx="2997518" cy="402567"/>
          </a:xfrm>
          <a:prstGeom prst="rect">
            <a:avLst/>
          </a:prstGeom>
        </p:spPr>
        <p:txBody>
          <a:bodyPr vert="horz" lIns="119329" tIns="59665" rIns="119329" bIns="5966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B3AE-D59C-45E6-A03F-A82DC067E2E3}" type="datetime1">
              <a:rPr lang="it-IT" smtClean="0"/>
              <a:t>27/09/2019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3012" y="7008172"/>
            <a:ext cx="4496276" cy="402567"/>
          </a:xfrm>
          <a:prstGeom prst="rect">
            <a:avLst/>
          </a:prstGeom>
        </p:spPr>
        <p:txBody>
          <a:bodyPr vert="horz" lIns="119329" tIns="59665" rIns="119329" bIns="5966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08874" y="7008172"/>
            <a:ext cx="2997518" cy="402567"/>
          </a:xfrm>
          <a:prstGeom prst="rect">
            <a:avLst/>
          </a:prstGeom>
        </p:spPr>
        <p:txBody>
          <a:bodyPr vert="horz" lIns="119329" tIns="59665" rIns="119329" bIns="5966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62872-EABB-4EDC-8F36-733D6AA22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58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1193292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23" indent="-298323" algn="l" defTabSz="1193292" rtl="0" eaLnBrk="1" latinLnBrk="0" hangingPunct="1">
        <a:lnSpc>
          <a:spcPct val="90000"/>
        </a:lnSpc>
        <a:spcBef>
          <a:spcPts val="130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4969" indent="-298323" algn="l" defTabSz="1193292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615" indent="-298323" algn="l" defTabSz="1193292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261" indent="-298323" algn="l" defTabSz="1193292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84907" indent="-298323" algn="l" defTabSz="1193292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553" indent="-298323" algn="l" defTabSz="1193292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199" indent="-298323" algn="l" defTabSz="1193292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474845" indent="-298323" algn="l" defTabSz="1193292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5071491" indent="-298323" algn="l" defTabSz="1193292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6646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292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938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584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230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79876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76522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168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rdegnasociale.it/sips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55182" y="1620982"/>
            <a:ext cx="7268036" cy="25977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4000" b="1" cap="all" dirty="0">
                <a:solidFill>
                  <a:schemeClr val="bg1"/>
                </a:solidFill>
                <a:latin typeface="Titillium Web" panose="00000500000000000000" pitchFamily="2" charset="0"/>
              </a:rPr>
              <a:t>AREA </a:t>
            </a:r>
            <a:r>
              <a:rPr lang="it-IT" sz="4000" b="1" cap="all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REIS –allegato RD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L.R. n. 18/2016 - "Reddito di inclusione sociale - Fondo regionale per il reddito di inclusione sociale - "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Agiudu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torrau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”</a:t>
            </a:r>
            <a:endParaRPr lang="it-IT" sz="4000" b="1" cap="all" dirty="0" smtClean="0">
              <a:solidFill>
                <a:schemeClr val="bg1">
                  <a:lumMod val="75000"/>
                </a:schemeClr>
              </a:solidFill>
              <a:latin typeface="Titillium Web" panose="00000500000000000000" pitchFamily="2" charset="0"/>
            </a:endParaRPr>
          </a:p>
          <a:p>
            <a:pPr marL="0" indent="0">
              <a:buNone/>
            </a:pPr>
            <a:r>
              <a:rPr lang="it-IT" sz="2600" cap="all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Settembre 2019</a:t>
            </a:r>
            <a:endParaRPr lang="it-IT" sz="2600" cap="all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0" y="5983504"/>
            <a:ext cx="5629275" cy="9144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32" y="2707715"/>
            <a:ext cx="11064240" cy="31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t="9329"/>
          <a:stretch/>
        </p:blipFill>
        <p:spPr>
          <a:xfrm>
            <a:off x="1082098" y="1859973"/>
            <a:ext cx="6222711" cy="4379137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10</a:t>
            </a:fld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RD </a:t>
            </a:r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Campi da aggiornare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EC7514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2520516" y="3536002"/>
            <a:ext cx="9121774" cy="2214045"/>
            <a:chOff x="2520516" y="3536002"/>
            <a:chExt cx="9121774" cy="2214045"/>
          </a:xfrm>
        </p:grpSpPr>
        <p:sp>
          <p:nvSpPr>
            <p:cNvPr id="10" name="Rettangolo 9"/>
            <p:cNvSpPr/>
            <p:nvPr/>
          </p:nvSpPr>
          <p:spPr>
            <a:xfrm>
              <a:off x="2520517" y="3536002"/>
              <a:ext cx="3475038" cy="506062"/>
            </a:xfrm>
            <a:prstGeom prst="rect">
              <a:avLst/>
            </a:prstGeom>
            <a:noFill/>
            <a:ln w="38100">
              <a:solidFill>
                <a:srgbClr val="EC75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520516" y="4966855"/>
              <a:ext cx="3724420" cy="768927"/>
            </a:xfrm>
            <a:prstGeom prst="rect">
              <a:avLst/>
            </a:prstGeom>
            <a:noFill/>
            <a:ln w="38100">
              <a:solidFill>
                <a:srgbClr val="EC75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683354" y="4241942"/>
              <a:ext cx="395893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I campi su importi impegnati e liquidati devono essere aggiornati alla data della trasmissione dell’allegato RD</a:t>
              </a:r>
            </a:p>
          </p:txBody>
        </p:sp>
        <p:sp>
          <p:nvSpPr>
            <p:cNvPr id="17" name="Freccia a destra 16"/>
            <p:cNvSpPr/>
            <p:nvPr/>
          </p:nvSpPr>
          <p:spPr>
            <a:xfrm rot="1735300">
              <a:off x="6248876" y="4108756"/>
              <a:ext cx="1487429" cy="134279"/>
            </a:xfrm>
            <a:prstGeom prst="rightArrow">
              <a:avLst/>
            </a:prstGeom>
            <a:solidFill>
              <a:srgbClr val="EC7514"/>
            </a:solidFill>
            <a:ln>
              <a:solidFill>
                <a:srgbClr val="F76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reccia a destra 17"/>
            <p:cNvSpPr/>
            <p:nvPr/>
          </p:nvSpPr>
          <p:spPr>
            <a:xfrm rot="20008797">
              <a:off x="6374876" y="5104200"/>
              <a:ext cx="1347962" cy="140797"/>
            </a:xfrm>
            <a:prstGeom prst="rightArrow">
              <a:avLst/>
            </a:prstGeom>
            <a:solidFill>
              <a:srgbClr val="EC7514"/>
            </a:solidFill>
            <a:ln>
              <a:solidFill>
                <a:srgbClr val="F76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7387935" y="1642747"/>
            <a:ext cx="536170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N.B. I valori devono essere inseriti senza la delimitazione delle migliaia e per inserire i decimali  deve essere usato il punto e non la virgola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È possibile sempre aggiornare anche le ECONOMIE</a:t>
            </a:r>
          </a:p>
        </p:txBody>
      </p:sp>
    </p:spTree>
    <p:extLst>
      <p:ext uri="{BB962C8B-B14F-4D97-AF65-F5344CB8AC3E}">
        <p14:creationId xmlns:p14="http://schemas.microsoft.com/office/powerpoint/2010/main" val="171182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11</a:t>
            </a:fld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RD </a:t>
            </a:r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Caso base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EC7514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133" y="1554572"/>
            <a:ext cx="4562475" cy="50196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221" y="990577"/>
            <a:ext cx="5038725" cy="56673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051938" y="2439916"/>
            <a:ext cx="999831" cy="5243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7468" y="3058510"/>
            <a:ext cx="999831" cy="375239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8121594" y="3246129"/>
            <a:ext cx="1082565" cy="264326"/>
          </a:xfrm>
          <a:prstGeom prst="ellipse">
            <a:avLst/>
          </a:prstGeom>
          <a:noFill/>
          <a:ln w="28575">
            <a:solidFill>
              <a:srgbClr val="EC7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0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51446"/>
          <a:stretch/>
        </p:blipFill>
        <p:spPr>
          <a:xfrm>
            <a:off x="6961031" y="1432141"/>
            <a:ext cx="6361269" cy="498547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12</a:t>
            </a:fld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RD </a:t>
            </a:r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Campi sezione progetto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EC7514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031" y="1844583"/>
            <a:ext cx="999831" cy="375239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8689152" y="5390240"/>
            <a:ext cx="1082565" cy="264326"/>
          </a:xfrm>
          <a:prstGeom prst="ellipse">
            <a:avLst/>
          </a:prstGeom>
          <a:noFill/>
          <a:ln w="28575">
            <a:solidFill>
              <a:srgbClr val="EC7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b="46579"/>
          <a:stretch/>
        </p:blipFill>
        <p:spPr>
          <a:xfrm>
            <a:off x="369804" y="1690689"/>
            <a:ext cx="5182049" cy="44683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992700" y="1582432"/>
            <a:ext cx="99983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/>
          <p:nvPr/>
        </p:nvPicPr>
        <p:blipFill rotWithShape="1">
          <a:blip r:embed="rId3"/>
          <a:srcRect l="-849" r="22556"/>
          <a:stretch/>
        </p:blipFill>
        <p:spPr>
          <a:xfrm>
            <a:off x="6939707" y="3791866"/>
            <a:ext cx="4791629" cy="225171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928" y="1195324"/>
            <a:ext cx="4791562" cy="2083016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13</a:t>
            </a:fld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RD </a:t>
            </a:r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Campi interventi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EC7514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838200" y="1782081"/>
            <a:ext cx="5852754" cy="5132571"/>
          </a:xfrm>
        </p:spPr>
        <p:txBody>
          <a:bodyPr>
            <a:normAutofit fontScale="85000" lnSpcReduction="20000"/>
          </a:bodyPr>
          <a:lstStyle/>
          <a:p>
            <a:r>
              <a:rPr lang="it-IT" sz="40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Tipologia finanziamento intervento</a:t>
            </a:r>
          </a:p>
          <a:p>
            <a:pPr marL="0" indent="0">
              <a:buNone/>
            </a:pPr>
            <a:r>
              <a:rPr lang="it-IT" sz="40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ES. 1</a:t>
            </a:r>
            <a:r>
              <a:rPr lang="it-IT" sz="2800" b="1" dirty="0" smtClean="0">
                <a:latin typeface="Titillium Web" panose="00000500000000000000" pitchFamily="2" charset="0"/>
              </a:rPr>
              <a:t>Il comune attiva l’intervento senza spese dirette o con finanziamento </a:t>
            </a:r>
            <a:r>
              <a:rPr lang="it-IT" sz="2800" b="1" dirty="0" err="1" smtClean="0">
                <a:latin typeface="Titillium Web" panose="00000500000000000000" pitchFamily="2" charset="0"/>
              </a:rPr>
              <a:t>prorio</a:t>
            </a:r>
            <a:endParaRPr lang="it-IT" sz="2800" b="1" dirty="0" smtClean="0">
              <a:latin typeface="Titillium Web" panose="00000500000000000000" pitchFamily="2" charset="0"/>
            </a:endParaRPr>
          </a:p>
          <a:p>
            <a:r>
              <a:rPr lang="it-IT" sz="3000" dirty="0" smtClean="0"/>
              <a:t>Selezionare Misura/finanziamento comunale</a:t>
            </a:r>
            <a:endParaRPr lang="it-IT" sz="3000" dirty="0"/>
          </a:p>
          <a:p>
            <a:pPr marL="0" indent="0">
              <a:buNone/>
            </a:pPr>
            <a:r>
              <a:rPr lang="it-IT" sz="4000" b="1" dirty="0">
                <a:solidFill>
                  <a:srgbClr val="EC7514"/>
                </a:solidFill>
                <a:latin typeface="Titillium Web" panose="00000500000000000000" pitchFamily="2" charset="0"/>
              </a:rPr>
              <a:t>ES. </a:t>
            </a:r>
            <a:r>
              <a:rPr lang="it-IT" sz="40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2 </a:t>
            </a:r>
            <a:r>
              <a:rPr lang="it-IT" sz="2800" b="1" dirty="0" smtClean="0">
                <a:latin typeface="Titillium Web" panose="00000500000000000000" pitchFamily="2" charset="0"/>
              </a:rPr>
              <a:t>Il </a:t>
            </a:r>
            <a:r>
              <a:rPr lang="it-IT" sz="2800" b="1" dirty="0">
                <a:latin typeface="Titillium Web" panose="00000500000000000000" pitchFamily="2" charset="0"/>
              </a:rPr>
              <a:t>comune attiva l’intervento usufruendo di fondi regionali es misura </a:t>
            </a:r>
            <a:r>
              <a:rPr lang="it-IT" sz="2800" b="1" dirty="0" err="1" smtClean="0">
                <a:latin typeface="Titillium Web" panose="00000500000000000000" pitchFamily="2" charset="0"/>
              </a:rPr>
              <a:t>lavoRAS</a:t>
            </a:r>
            <a:endParaRPr lang="it-IT" sz="2800" b="1" dirty="0" smtClean="0">
              <a:latin typeface="Titillium Web" panose="00000500000000000000" pitchFamily="2" charset="0"/>
            </a:endParaRPr>
          </a:p>
          <a:p>
            <a:r>
              <a:rPr lang="it-IT" sz="3100" dirty="0"/>
              <a:t>Selezionare Misura/finanziamento </a:t>
            </a:r>
            <a:r>
              <a:rPr lang="it-IT" sz="3100" dirty="0" smtClean="0"/>
              <a:t>regionale</a:t>
            </a:r>
          </a:p>
          <a:p>
            <a:r>
              <a:rPr lang="it-IT" sz="3100" dirty="0" smtClean="0"/>
              <a:t>Selezionare Riferimento Misura </a:t>
            </a:r>
            <a:r>
              <a:rPr lang="it-IT" sz="3100" dirty="0" err="1" smtClean="0"/>
              <a:t>lavoRAS</a:t>
            </a:r>
            <a:endParaRPr lang="it-IT" sz="31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487" y="2513772"/>
            <a:ext cx="2048277" cy="29263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5432" y="5086885"/>
            <a:ext cx="2048277" cy="2926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656" y="4545833"/>
            <a:ext cx="999831" cy="37188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8025" y="2428765"/>
            <a:ext cx="999831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890" y="1367815"/>
            <a:ext cx="5457825" cy="487680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14</a:t>
            </a:fld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RD </a:t>
            </a:r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Casi particolari 1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EC7514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9124802" y="5166283"/>
            <a:ext cx="1082565" cy="264326"/>
          </a:xfrm>
          <a:prstGeom prst="ellipse">
            <a:avLst/>
          </a:prstGeom>
          <a:noFill/>
          <a:ln w="28575">
            <a:solidFill>
              <a:srgbClr val="EC7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888176" y="4651088"/>
            <a:ext cx="999831" cy="524301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838200" y="1782082"/>
            <a:ext cx="5852754" cy="4797552"/>
          </a:xfrm>
        </p:spPr>
        <p:txBody>
          <a:bodyPr/>
          <a:lstStyle/>
          <a:p>
            <a:r>
              <a:rPr lang="it-IT" dirty="0" smtClean="0">
                <a:latin typeface="Titillium Web" panose="00000500000000000000" pitchFamily="2" charset="0"/>
              </a:rPr>
              <a:t>Beneficiari priorità 1 </a:t>
            </a:r>
            <a:endParaRPr lang="it-IT" sz="4000" b="1" dirty="0" smtClean="0">
              <a:solidFill>
                <a:srgbClr val="EC7514"/>
              </a:solidFill>
              <a:latin typeface="Titillium Web" panose="00000500000000000000" pitchFamily="2" charset="0"/>
            </a:endParaRPr>
          </a:p>
          <a:p>
            <a:pPr marL="0" indent="0">
              <a:buNone/>
            </a:pPr>
            <a:r>
              <a:rPr lang="it-IT" sz="40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Indisponibilità informazioni di dettaglio sulla misura nazionale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4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6726" r="14344"/>
          <a:stretch/>
        </p:blipFill>
        <p:spPr>
          <a:xfrm>
            <a:off x="6715666" y="1560869"/>
            <a:ext cx="6073025" cy="3427972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15</a:t>
            </a:fld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RD </a:t>
            </a:r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Casi particolari 2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EC7514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7055636" y="3670160"/>
            <a:ext cx="1082565" cy="264326"/>
          </a:xfrm>
          <a:prstGeom prst="ellipse">
            <a:avLst/>
          </a:prstGeom>
          <a:noFill/>
          <a:ln w="28575">
            <a:solidFill>
              <a:srgbClr val="EC7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561715" y="2624281"/>
            <a:ext cx="999831" cy="524301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838200" y="1782082"/>
            <a:ext cx="5852754" cy="479755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>
                <a:latin typeface="Titillium Web" panose="00000500000000000000" pitchFamily="2" charset="0"/>
              </a:rPr>
              <a:t>Passaggio Beneficiari in priorità 1 </a:t>
            </a:r>
            <a:endParaRPr lang="it-IT" sz="4000" b="1" dirty="0" smtClean="0">
              <a:solidFill>
                <a:srgbClr val="EC7514"/>
              </a:solidFill>
              <a:latin typeface="Titillium Web" panose="00000500000000000000" pitchFamily="2" charset="0"/>
            </a:endParaRPr>
          </a:p>
          <a:p>
            <a:pPr marL="0" indent="0">
              <a:buNone/>
            </a:pPr>
            <a:r>
              <a:rPr lang="it-IT" sz="40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ES. </a:t>
            </a:r>
          </a:p>
          <a:p>
            <a:pPr marL="0" indent="0">
              <a:buNone/>
            </a:pPr>
            <a:r>
              <a:rPr lang="it-IT" sz="40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2 mesi priorità 2.1</a:t>
            </a:r>
          </a:p>
          <a:p>
            <a:pPr marL="0" indent="0">
              <a:buNone/>
            </a:pPr>
            <a:r>
              <a:rPr lang="it-IT" sz="40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6 mesi priorità 1</a:t>
            </a:r>
          </a:p>
          <a:p>
            <a:pPr marL="0" indent="0">
              <a:buNone/>
            </a:pPr>
            <a:r>
              <a:rPr lang="it-IT" sz="40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Totale</a:t>
            </a:r>
          </a:p>
          <a:p>
            <a:pPr marL="0" indent="0">
              <a:buNone/>
            </a:pPr>
            <a:r>
              <a:rPr lang="it-IT" dirty="0"/>
              <a:t>Importo medio mese</a:t>
            </a:r>
          </a:p>
          <a:p>
            <a:pPr marL="0" indent="0">
              <a:buNone/>
            </a:pPr>
            <a:r>
              <a:rPr lang="it-IT" dirty="0"/>
              <a:t>I</a:t>
            </a:r>
            <a:r>
              <a:rPr lang="it-IT" baseline="-25000" dirty="0"/>
              <a:t>m  </a:t>
            </a:r>
            <a:r>
              <a:rPr lang="it-IT" dirty="0"/>
              <a:t>=(Nm</a:t>
            </a:r>
            <a:r>
              <a:rPr lang="it-IT" baseline="-25000" dirty="0"/>
              <a:t>1*</a:t>
            </a:r>
            <a:r>
              <a:rPr lang="it-IT" dirty="0"/>
              <a:t> I</a:t>
            </a:r>
            <a:r>
              <a:rPr lang="it-IT" baseline="-25000" dirty="0"/>
              <a:t>1</a:t>
            </a:r>
            <a:r>
              <a:rPr lang="it-IT" dirty="0"/>
              <a:t>+ Nm</a:t>
            </a:r>
            <a:r>
              <a:rPr lang="it-IT" baseline="-25000" dirty="0"/>
              <a:t>2*</a:t>
            </a:r>
            <a:r>
              <a:rPr lang="it-IT" dirty="0"/>
              <a:t> I</a:t>
            </a:r>
            <a:r>
              <a:rPr lang="it-IT" baseline="-25000" dirty="0"/>
              <a:t>2</a:t>
            </a:r>
            <a:r>
              <a:rPr lang="it-IT" dirty="0"/>
              <a:t>)/ </a:t>
            </a:r>
            <a:r>
              <a:rPr lang="it-IT" dirty="0" err="1"/>
              <a:t>Nm</a:t>
            </a:r>
            <a:r>
              <a:rPr lang="it-IT" baseline="-25000" dirty="0" err="1"/>
              <a:t>t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= (</a:t>
            </a:r>
            <a:r>
              <a:rPr lang="it-IT" dirty="0" smtClean="0"/>
              <a:t>2*200+6*100)/8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=</a:t>
            </a:r>
            <a:r>
              <a:rPr lang="it-IT" dirty="0" smtClean="0"/>
              <a:t>125€</a:t>
            </a:r>
            <a:r>
              <a:rPr lang="it-IT" dirty="0"/>
              <a:t>/mese</a:t>
            </a:r>
          </a:p>
          <a:p>
            <a:pPr marL="0" indent="0">
              <a:buNone/>
            </a:pPr>
            <a:endParaRPr lang="it-IT" sz="4000" b="1" dirty="0" smtClean="0">
              <a:solidFill>
                <a:srgbClr val="EC7514"/>
              </a:solidFill>
              <a:latin typeface="Titillium Web" panose="00000500000000000000" pitchFamily="2" charset="0"/>
            </a:endParaRP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221163" y="5515778"/>
            <a:ext cx="567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N.B. Nel caso di progetto attivato: selezionare sì e procedere con la compilazione della relativa sezione inserendo nelle note gli eventuali commenti</a:t>
            </a:r>
          </a:p>
        </p:txBody>
      </p:sp>
    </p:spTree>
    <p:extLst>
      <p:ext uri="{BB962C8B-B14F-4D97-AF65-F5344CB8AC3E}">
        <p14:creationId xmlns:p14="http://schemas.microsoft.com/office/powerpoint/2010/main" val="338828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16</a:t>
            </a:fld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RD </a:t>
            </a:r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Casi particolari 3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EC7514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838200" y="1782082"/>
            <a:ext cx="5852754" cy="4797552"/>
          </a:xfrm>
        </p:spPr>
        <p:txBody>
          <a:bodyPr>
            <a:normAutofit fontScale="85000" lnSpcReduction="20000"/>
          </a:bodyPr>
          <a:lstStyle/>
          <a:p>
            <a:r>
              <a:rPr lang="it-IT" sz="40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Rifiuto avvio progetto</a:t>
            </a:r>
          </a:p>
          <a:p>
            <a:pPr marL="0" indent="0">
              <a:buNone/>
            </a:pPr>
            <a:r>
              <a:rPr lang="it-IT" sz="40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ES. </a:t>
            </a:r>
          </a:p>
          <a:p>
            <a:pPr marL="0" indent="0">
              <a:buNone/>
            </a:pPr>
            <a:r>
              <a:rPr lang="it-IT" sz="2800" b="1" dirty="0" smtClean="0">
                <a:latin typeface="Titillium Web" panose="00000500000000000000" pitchFamily="2" charset="0"/>
              </a:rPr>
              <a:t>Per 2 mesi priorità 2.1  con erogazione sussidio REIS</a:t>
            </a:r>
          </a:p>
          <a:p>
            <a:pPr marL="0" indent="0">
              <a:buNone/>
            </a:pPr>
            <a:r>
              <a:rPr lang="it-IT" sz="2800" b="1" dirty="0" smtClean="0">
                <a:latin typeface="Titillium Web" panose="00000500000000000000" pitchFamily="2" charset="0"/>
              </a:rPr>
              <a:t>Al 3 mese previsto avvio progetto ma il beneficiario rifiuta o è irreperibile </a:t>
            </a:r>
          </a:p>
          <a:p>
            <a:pPr marL="0" indent="0">
              <a:buNone/>
            </a:pPr>
            <a:endParaRPr lang="it-IT" sz="2800" b="1" dirty="0" smtClean="0">
              <a:latin typeface="Titillium Web" panose="00000500000000000000" pitchFamily="2" charset="0"/>
            </a:endParaRPr>
          </a:p>
          <a:p>
            <a:r>
              <a:rPr lang="it-IT" dirty="0"/>
              <a:t>Selezionare nel progetto: No </a:t>
            </a:r>
          </a:p>
          <a:p>
            <a:r>
              <a:rPr lang="it-IT" dirty="0" smtClean="0"/>
              <a:t>nel </a:t>
            </a:r>
            <a:r>
              <a:rPr lang="it-IT" dirty="0"/>
              <a:t>menu a tendina di </a:t>
            </a:r>
            <a:r>
              <a:rPr lang="it-IT" i="1" dirty="0"/>
              <a:t>Categoria Nucleo,</a:t>
            </a:r>
            <a:r>
              <a:rPr lang="it-IT" dirty="0"/>
              <a:t> un'altra opzione:</a:t>
            </a:r>
          </a:p>
          <a:p>
            <a:pPr marL="0" indent="0">
              <a:buNone/>
            </a:pPr>
            <a:r>
              <a:rPr lang="it-IT" dirty="0"/>
              <a:t>“Rifiuto avvio progetto”</a:t>
            </a:r>
          </a:p>
          <a:p>
            <a:endParaRPr lang="it-IT" dirty="0"/>
          </a:p>
          <a:p>
            <a:pPr marL="0" indent="0">
              <a:buNone/>
            </a:pPr>
            <a:endParaRPr lang="it-IT" sz="4000" b="1" dirty="0" smtClean="0">
              <a:solidFill>
                <a:srgbClr val="EC7514"/>
              </a:solidFill>
              <a:latin typeface="Titillium Web" panose="00000500000000000000" pitchFamily="2" charset="0"/>
            </a:endParaRP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19147" r="3560"/>
          <a:stretch/>
        </p:blipFill>
        <p:spPr>
          <a:xfrm>
            <a:off x="6535107" y="2406870"/>
            <a:ext cx="6761685" cy="31672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243" y="3937325"/>
            <a:ext cx="1307280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2253"/>
          <a:stretch/>
        </p:blipFill>
        <p:spPr>
          <a:xfrm>
            <a:off x="7939668" y="688731"/>
            <a:ext cx="4928838" cy="271185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t="46979"/>
          <a:stretch/>
        </p:blipFill>
        <p:spPr>
          <a:xfrm>
            <a:off x="6947010" y="3490331"/>
            <a:ext cx="6105525" cy="311094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17</a:t>
            </a:fld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RD </a:t>
            </a:r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Casi particolari 4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EC7514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838200" y="1782082"/>
            <a:ext cx="5852754" cy="4797552"/>
          </a:xfrm>
        </p:spPr>
        <p:txBody>
          <a:bodyPr>
            <a:normAutofit fontScale="92500" lnSpcReduction="10000"/>
          </a:bodyPr>
          <a:lstStyle/>
          <a:p>
            <a:r>
              <a:rPr lang="it-IT" sz="40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Interruzione progetto</a:t>
            </a:r>
          </a:p>
          <a:p>
            <a:pPr marL="0" indent="0">
              <a:buNone/>
            </a:pPr>
            <a:r>
              <a:rPr lang="it-IT" sz="40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ES. </a:t>
            </a:r>
          </a:p>
          <a:p>
            <a:pPr marL="0" indent="0">
              <a:buNone/>
            </a:pPr>
            <a:r>
              <a:rPr lang="it-IT" sz="2800" b="1" dirty="0" smtClean="0">
                <a:latin typeface="Titillium Web" panose="00000500000000000000" pitchFamily="2" charset="0"/>
              </a:rPr>
              <a:t>Al 3 mese previsto avvio progetto il beneficiario interrompe il progetto</a:t>
            </a:r>
          </a:p>
          <a:p>
            <a:pPr marL="0" indent="0">
              <a:buNone/>
            </a:pPr>
            <a:endParaRPr lang="it-IT" sz="2800" b="1" dirty="0" smtClean="0">
              <a:latin typeface="Titillium Web" panose="00000500000000000000" pitchFamily="2" charset="0"/>
            </a:endParaRPr>
          </a:p>
          <a:p>
            <a:r>
              <a:rPr lang="it-IT" sz="3000" dirty="0"/>
              <a:t>Selezionare nel progetto: </a:t>
            </a:r>
            <a:r>
              <a:rPr lang="it-IT" sz="3000" dirty="0" smtClean="0"/>
              <a:t>sì </a:t>
            </a:r>
            <a:endParaRPr lang="it-IT" sz="3000" dirty="0"/>
          </a:p>
          <a:p>
            <a:r>
              <a:rPr lang="it-IT" sz="3000" dirty="0" smtClean="0"/>
              <a:t>Compilare indicando i mesi di progetto effettuati e aggiungere nota  riguardante l’interruzione nel campo Variazioni </a:t>
            </a:r>
            <a:endParaRPr lang="it-IT" sz="3000" dirty="0"/>
          </a:p>
          <a:p>
            <a:endParaRPr lang="it-IT" dirty="0"/>
          </a:p>
          <a:p>
            <a:pPr marL="0" indent="0">
              <a:buNone/>
            </a:pPr>
            <a:endParaRPr lang="it-IT" sz="4000" b="1" dirty="0" smtClean="0">
              <a:solidFill>
                <a:srgbClr val="EC7514"/>
              </a:solidFill>
              <a:latin typeface="Titillium Web" panose="00000500000000000000" pitchFamily="2" charset="0"/>
            </a:endParaRP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5369" y="2090516"/>
            <a:ext cx="2048277" cy="29263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1495" y="5897260"/>
            <a:ext cx="2048277" cy="2926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8165" y="4817431"/>
            <a:ext cx="999831" cy="37188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097" y="1338548"/>
            <a:ext cx="999831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18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434023"/>
            <a:ext cx="6825239" cy="305629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071" y="3432349"/>
            <a:ext cx="4155786" cy="282824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074"/>
            <a:ext cx="4357255" cy="1738140"/>
          </a:xfrm>
          <a:prstGeom prst="rect">
            <a:avLst/>
          </a:prstGeom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838200" y="365125"/>
            <a:ext cx="11921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RD </a:t>
            </a:r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Inserimento </a:t>
            </a:r>
            <a:r>
              <a:rPr lang="it-IT" sz="2800" b="1" dirty="0">
                <a:solidFill>
                  <a:srgbClr val="EC7514"/>
                </a:solidFill>
                <a:latin typeface="Titillium Web" panose="00000500000000000000" pitchFamily="2" charset="0"/>
              </a:rPr>
              <a:t>degli 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eventuali allegati secondari</a:t>
            </a:r>
            <a:endParaRPr lang="it-IT" sz="2800" b="1" dirty="0">
              <a:solidFill>
                <a:srgbClr val="EC7514"/>
              </a:solidFill>
              <a:latin typeface="Titillium Web" panose="00000500000000000000" pitchFamily="2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858982" y="2109355"/>
            <a:ext cx="1801091" cy="529059"/>
          </a:xfrm>
          <a:prstGeom prst="rect">
            <a:avLst/>
          </a:prstGeom>
          <a:noFill/>
          <a:ln w="38100">
            <a:solidFill>
              <a:srgbClr val="EC7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7892090" y="4962171"/>
            <a:ext cx="477981" cy="155863"/>
          </a:xfrm>
          <a:prstGeom prst="rightArrow">
            <a:avLst/>
          </a:prstGeom>
          <a:solidFill>
            <a:srgbClr val="EC7514"/>
          </a:solidFill>
          <a:ln>
            <a:solidFill>
              <a:srgbClr val="F76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5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98483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19</a:t>
            </a:fld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838200" y="365125"/>
            <a:ext cx="11921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RD </a:t>
            </a:r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>
                <a:solidFill>
                  <a:srgbClr val="EC7514"/>
                </a:solidFill>
                <a:latin typeface="Titillium Web" panose="00000500000000000000" pitchFamily="2" charset="0"/>
              </a:rPr>
              <a:t>L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a trasmissione (verifica trasmissione PEC)</a:t>
            </a:r>
            <a:endParaRPr lang="it-IT" sz="2800" b="1" dirty="0">
              <a:solidFill>
                <a:srgbClr val="EC7514"/>
              </a:solidFill>
              <a:latin typeface="Titillium Web" panose="000005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1690688"/>
            <a:ext cx="4939145" cy="27891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444" y="2209037"/>
            <a:ext cx="7151721" cy="390396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77291" y="2493818"/>
            <a:ext cx="2372591" cy="197427"/>
          </a:xfrm>
          <a:prstGeom prst="rect">
            <a:avLst/>
          </a:prstGeom>
          <a:noFill/>
          <a:ln w="38100">
            <a:solidFill>
              <a:srgbClr val="EC7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123210" y="3310392"/>
            <a:ext cx="1818170" cy="284863"/>
          </a:xfrm>
          <a:prstGeom prst="rect">
            <a:avLst/>
          </a:prstGeom>
          <a:noFill/>
          <a:ln w="38100">
            <a:solidFill>
              <a:srgbClr val="EC7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pec.comune@pec.comune.it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8463220" y="3856951"/>
            <a:ext cx="477981" cy="155863"/>
          </a:xfrm>
          <a:prstGeom prst="rightArrow">
            <a:avLst/>
          </a:prstGeom>
          <a:solidFill>
            <a:srgbClr val="EC7514"/>
          </a:solidFill>
          <a:ln>
            <a:solidFill>
              <a:srgbClr val="F76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914400" y="3610259"/>
            <a:ext cx="1330036" cy="284863"/>
          </a:xfrm>
          <a:prstGeom prst="rect">
            <a:avLst/>
          </a:prstGeom>
          <a:noFill/>
          <a:ln w="38100">
            <a:solidFill>
              <a:srgbClr val="EC7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90995" y="2902105"/>
            <a:ext cx="2372591" cy="197427"/>
          </a:xfrm>
          <a:prstGeom prst="rect">
            <a:avLst/>
          </a:prstGeom>
          <a:noFill/>
          <a:ln w="38100">
            <a:solidFill>
              <a:srgbClr val="EC7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0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1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2</a:t>
            </a:fld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RD</a:t>
            </a:r>
            <a:endParaRPr lang="it-IT" sz="2800" b="1" dirty="0">
              <a:solidFill>
                <a:srgbClr val="EC7514"/>
              </a:solidFill>
              <a:latin typeface="Titillium Web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36518" y="1823888"/>
            <a:ext cx="101172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600" dirty="0"/>
              <a:t>Breve illustrazione Nuove modalità d’accesso attive da luglio </a:t>
            </a:r>
            <a:r>
              <a:rPr lang="it-IT" sz="3600" dirty="0" smtClean="0"/>
              <a:t>2019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it-IT" sz="3600" dirty="0"/>
          </a:p>
          <a:p>
            <a:pPr lvl="0"/>
            <a:r>
              <a:rPr lang="it-IT" sz="3600" dirty="0"/>
              <a:t>Logica degli allegati REIS (cenni</a:t>
            </a:r>
            <a:r>
              <a:rPr lang="it-IT" sz="3600" dirty="0" smtClean="0"/>
              <a:t>)</a:t>
            </a:r>
          </a:p>
          <a:p>
            <a:pPr lvl="0"/>
            <a:endParaRPr lang="it-IT" sz="3600" dirty="0"/>
          </a:p>
          <a:p>
            <a:pPr lvl="0"/>
            <a:r>
              <a:rPr lang="it-IT" sz="3600" dirty="0"/>
              <a:t>Compilazione dell’allegato RD – caso </a:t>
            </a:r>
            <a:r>
              <a:rPr lang="it-IT" sz="3600" dirty="0" smtClean="0"/>
              <a:t>base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it-IT" sz="3600" dirty="0"/>
          </a:p>
          <a:p>
            <a:pPr lvl="0"/>
            <a:r>
              <a:rPr lang="it-IT" sz="3600" dirty="0"/>
              <a:t>Compilazione dell’allegato RD – casi particolari</a:t>
            </a:r>
          </a:p>
        </p:txBody>
      </p:sp>
    </p:spTree>
    <p:extLst>
      <p:ext uri="{BB962C8B-B14F-4D97-AF65-F5344CB8AC3E}">
        <p14:creationId xmlns:p14="http://schemas.microsoft.com/office/powerpoint/2010/main" val="40561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20</a:t>
            </a:fld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838200" y="365125"/>
            <a:ext cx="11921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R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 </a:t>
            </a:r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Risultato trasmissione</a:t>
            </a:r>
            <a:endParaRPr lang="it-IT" sz="2800" b="1" dirty="0">
              <a:solidFill>
                <a:srgbClr val="EC7514"/>
              </a:solidFill>
              <a:latin typeface="Titillium Web" panose="000005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81" y="1587348"/>
            <a:ext cx="10437956" cy="444549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210443" y="3081139"/>
            <a:ext cx="4606219" cy="156405"/>
          </a:xfrm>
          <a:prstGeom prst="rect">
            <a:avLst/>
          </a:prstGeom>
          <a:noFill/>
          <a:ln w="38100">
            <a:solidFill>
              <a:srgbClr val="EC7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900388" y="4977898"/>
            <a:ext cx="4606219" cy="156405"/>
          </a:xfrm>
          <a:prstGeom prst="rect">
            <a:avLst/>
          </a:prstGeom>
          <a:noFill/>
          <a:ln w="38100">
            <a:solidFill>
              <a:srgbClr val="EC7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0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3988" y="2662819"/>
            <a:ext cx="12406393" cy="146149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GRAZIE dell’attenzione</a:t>
            </a:r>
            <a:b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</a:br>
            <a:r>
              <a:rPr lang="it-IT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/>
            </a:r>
            <a:br>
              <a:rPr lang="it-IT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</a:br>
            <a:r>
              <a:rPr lang="it-IT" sz="2700" b="1" dirty="0">
                <a:solidFill>
                  <a:srgbClr val="EC7514"/>
                </a:solidFill>
                <a:latin typeface="Titillium Web" panose="00000500000000000000" pitchFamily="2" charset="0"/>
              </a:rPr>
              <a:t>per ulteriori informazioni </a:t>
            </a:r>
            <a:r>
              <a:rPr lang="it-IT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  <a:hlinkClick r:id="rId2"/>
              </a:rPr>
              <a:t>www.sardegnasociale.it/sipso</a:t>
            </a:r>
            <a:r>
              <a:rPr lang="it-IT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 </a:t>
            </a:r>
            <a:r>
              <a:rPr lang="it-IT" sz="2700" b="1" dirty="0">
                <a:solidFill>
                  <a:srgbClr val="EC7514"/>
                </a:solidFill>
                <a:latin typeface="Titillium Web" panose="00000500000000000000" pitchFamily="2" charset="0"/>
              </a:rPr>
              <a:t> </a:t>
            </a:r>
            <a:r>
              <a:rPr lang="it-IT" sz="27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/>
            </a:r>
            <a:br>
              <a:rPr lang="it-IT" sz="27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</a:br>
            <a:r>
              <a:rPr lang="it-IT" sz="27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per </a:t>
            </a:r>
            <a:r>
              <a:rPr lang="it-IT" sz="2700" b="1" dirty="0">
                <a:solidFill>
                  <a:srgbClr val="EC7514"/>
                </a:solidFill>
                <a:latin typeface="Titillium Web" panose="00000500000000000000" pitchFamily="2" charset="0"/>
              </a:rPr>
              <a:t>supporto: </a:t>
            </a:r>
            <a:r>
              <a:rPr lang="it-IT" sz="27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sipso.assistenza@sardegnait.it</a:t>
            </a:r>
            <a:endParaRPr lang="it-IT" sz="27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429656" y="6925044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7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Modalità accesso 2019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2872-EABB-4EDC-8F36-733D6AA22663}" type="slidenum">
              <a:rPr lang="it-IT" smtClean="0"/>
              <a:t>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713" y="1631372"/>
            <a:ext cx="5141400" cy="39564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372" y="2706592"/>
            <a:ext cx="1149827" cy="130126"/>
          </a:xfrm>
          <a:prstGeom prst="rect">
            <a:avLst/>
          </a:prstGeom>
          <a:ln w="38100">
            <a:solidFill>
              <a:srgbClr val="F76862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/>
          <a:srcRect t="-254" r="18829" b="1"/>
          <a:stretch/>
        </p:blipFill>
        <p:spPr>
          <a:xfrm>
            <a:off x="7080020" y="1620982"/>
            <a:ext cx="5066953" cy="4104409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>
            <a:off x="6590816" y="3367261"/>
            <a:ext cx="978408" cy="484632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2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2070080" y="6904377"/>
            <a:ext cx="285162" cy="402567"/>
          </a:xfrm>
        </p:spPr>
        <p:txBody>
          <a:bodyPr/>
          <a:lstStyle/>
          <a:p>
            <a:pPr algn="ctr"/>
            <a:fld id="{FC462872-EABB-4EDC-8F36-733D6AA22663}" type="slidenum">
              <a:rPr lang="it-IT" smtClean="0"/>
              <a:pPr algn="ctr"/>
              <a:t>4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tillium Web" panose="00000500000000000000" pitchFamily="2" charset="0"/>
              </a:rPr>
              <a:t>REIS 2018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976745" y="1690688"/>
            <a:ext cx="4613564" cy="4429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C7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240772" y="1688384"/>
            <a:ext cx="5294714" cy="4429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169843" y="1935252"/>
            <a:ext cx="392170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latin typeface="Titillium Web" panose="00000500000000000000" pitchFamily="2" charset="0"/>
              </a:rPr>
              <a:t>Stanziamento 80% fondi </a:t>
            </a:r>
            <a:r>
              <a:rPr lang="it-IT" sz="1800" dirty="0" smtClean="0">
                <a:latin typeface="Titillium Web" panose="00000500000000000000" pitchFamily="2" charset="0"/>
              </a:rPr>
              <a:t>REIS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Titillium Web" panose="00000500000000000000" pitchFamily="2" charset="0"/>
              </a:rPr>
              <a:t>Approvazione </a:t>
            </a:r>
            <a:r>
              <a:rPr lang="it-IT" sz="1800" dirty="0">
                <a:latin typeface="Titillium Web" panose="00000500000000000000" pitchFamily="2" charset="0"/>
              </a:rPr>
              <a:t>linee guida regionali</a:t>
            </a:r>
          </a:p>
          <a:p>
            <a:r>
              <a:rPr lang="it-IT" dirty="0">
                <a:latin typeface="Titillium Web" panose="00000500000000000000" pitchFamily="2" charset="0"/>
              </a:rPr>
              <a:t> </a:t>
            </a:r>
          </a:p>
          <a:p>
            <a:r>
              <a:rPr lang="it-IT" dirty="0">
                <a:latin typeface="Titillium Web" panose="00000500000000000000" pitchFamily="2" charset="0"/>
              </a:rPr>
              <a:t> </a:t>
            </a:r>
          </a:p>
          <a:p>
            <a:r>
              <a:rPr lang="it-IT" dirty="0">
                <a:latin typeface="Titillium Web" panose="000005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Titillium Web" panose="00000500000000000000" pitchFamily="2" charset="0"/>
              </a:rPr>
              <a:t>Stanziamento 20% fondi </a:t>
            </a:r>
            <a:r>
              <a:rPr lang="it-IT" sz="1800" dirty="0" smtClean="0">
                <a:latin typeface="Titillium Web" panose="00000500000000000000" pitchFamily="2" charset="0"/>
              </a:rPr>
              <a:t>REIS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 smtClean="0"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 smtClean="0"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Titillium Web" panose="00000500000000000000" pitchFamily="2" charset="0"/>
              </a:rPr>
              <a:t>ANALISI </a:t>
            </a:r>
            <a:r>
              <a:rPr lang="it-IT" sz="1800" dirty="0">
                <a:latin typeface="Titillium Web" panose="00000500000000000000" pitchFamily="2" charset="0"/>
              </a:rPr>
              <a:t>dati e programmazione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latin typeface="Titillium Web" panose="00000500000000000000" pitchFamily="2" charset="0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7506941" y="1944374"/>
            <a:ext cx="5028545" cy="3914166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900" dirty="0" smtClean="0"/>
          </a:p>
          <a:p>
            <a:r>
              <a:rPr lang="it-IT" sz="2900" dirty="0" smtClean="0">
                <a:latin typeface="Titillium Web" panose="00000500000000000000" pitchFamily="2" charset="0"/>
              </a:rPr>
              <a:t>Avvio bandi COMUNE</a:t>
            </a:r>
          </a:p>
          <a:p>
            <a:r>
              <a:rPr lang="it-IT" sz="2900" dirty="0" smtClean="0">
                <a:latin typeface="Titillium Web" panose="00000500000000000000" pitchFamily="2" charset="0"/>
              </a:rPr>
              <a:t>Istruttoria Domande</a:t>
            </a:r>
          </a:p>
          <a:p>
            <a:r>
              <a:rPr lang="it-IT" sz="2900" dirty="0" smtClean="0">
                <a:latin typeface="Titillium Web" panose="00000500000000000000" pitchFamily="2" charset="0"/>
              </a:rPr>
              <a:t>Pubblicazione graduatoria</a:t>
            </a:r>
          </a:p>
          <a:p>
            <a:endParaRPr lang="it-IT" sz="2900" dirty="0" smtClean="0">
              <a:latin typeface="Titillium Web" panose="00000500000000000000" pitchFamily="2" charset="0"/>
            </a:endParaRPr>
          </a:p>
          <a:p>
            <a:r>
              <a:rPr lang="it-IT" sz="2900" dirty="0" smtClean="0">
                <a:latin typeface="Titillium Web" panose="00000500000000000000" pitchFamily="2" charset="0"/>
              </a:rPr>
              <a:t>Trasmissione dati riepilogativi (All. RA)</a:t>
            </a:r>
          </a:p>
          <a:p>
            <a:endParaRPr lang="it-IT" sz="2900" dirty="0" smtClean="0">
              <a:latin typeface="Titillium Web" panose="00000500000000000000" pitchFamily="2" charset="0"/>
            </a:endParaRPr>
          </a:p>
          <a:p>
            <a:r>
              <a:rPr lang="it-IT" sz="2900" dirty="0" smtClean="0">
                <a:latin typeface="Titillium Web" panose="00000500000000000000" pitchFamily="2" charset="0"/>
              </a:rPr>
              <a:t>Predisposizione dei progetti nuclei</a:t>
            </a:r>
          </a:p>
          <a:p>
            <a:endParaRPr lang="it-IT" sz="2900" dirty="0" smtClean="0">
              <a:latin typeface="Titillium Web" panose="00000500000000000000" pitchFamily="2" charset="0"/>
            </a:endParaRPr>
          </a:p>
          <a:p>
            <a:r>
              <a:rPr lang="it-IT" sz="2900" dirty="0" smtClean="0">
                <a:latin typeface="Titillium Web" panose="00000500000000000000" pitchFamily="2" charset="0"/>
              </a:rPr>
              <a:t>Trasmissione dati riepilogativi progetti (All. RB)</a:t>
            </a:r>
          </a:p>
          <a:p>
            <a:r>
              <a:rPr lang="it-IT" sz="2900" dirty="0" smtClean="0">
                <a:latin typeface="Titillium Web" panose="00000500000000000000" pitchFamily="2" charset="0"/>
              </a:rPr>
              <a:t>Trasmissione dati dettaglio (All. RD)</a:t>
            </a:r>
          </a:p>
          <a:p>
            <a:r>
              <a:rPr lang="it-IT" sz="2900" dirty="0" smtClean="0">
                <a:latin typeface="Titillium Web" panose="00000500000000000000" pitchFamily="2" charset="0"/>
              </a:rPr>
              <a:t>Trasmissione dati rendiconto (</a:t>
            </a:r>
            <a:r>
              <a:rPr lang="it-IT" sz="2900" dirty="0" err="1" smtClean="0">
                <a:latin typeface="Titillium Web" panose="00000500000000000000" pitchFamily="2" charset="0"/>
              </a:rPr>
              <a:t>All</a:t>
            </a:r>
            <a:r>
              <a:rPr lang="it-IT" sz="2900" dirty="0" smtClean="0">
                <a:latin typeface="Titillium Web" panose="00000500000000000000" pitchFamily="2" charset="0"/>
              </a:rPr>
              <a:t>. RR)</a:t>
            </a:r>
          </a:p>
          <a:p>
            <a:endParaRPr lang="it-IT" sz="2900" dirty="0" smtClean="0"/>
          </a:p>
          <a:p>
            <a:endParaRPr lang="it-IT" sz="2900" dirty="0" smtClean="0"/>
          </a:p>
          <a:p>
            <a:endParaRPr lang="it-IT" sz="2900" dirty="0" smtClean="0"/>
          </a:p>
          <a:p>
            <a:endParaRPr lang="it-IT" sz="2900" dirty="0" smtClean="0"/>
          </a:p>
          <a:p>
            <a:pPr marL="0" indent="0">
              <a:buNone/>
            </a:pPr>
            <a:endParaRPr lang="it-IT" sz="2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 smtClean="0"/>
          </a:p>
          <a:p>
            <a:endParaRPr lang="it-IT" sz="2000" dirty="0"/>
          </a:p>
        </p:txBody>
      </p:sp>
      <p:sp>
        <p:nvSpPr>
          <p:cNvPr id="25" name="Freccia a destra 24"/>
          <p:cNvSpPr/>
          <p:nvPr/>
        </p:nvSpPr>
        <p:spPr>
          <a:xfrm rot="10800000">
            <a:off x="6014159" y="3460899"/>
            <a:ext cx="965958" cy="47846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dirty="0"/>
          </a:p>
        </p:txBody>
      </p:sp>
      <p:sp>
        <p:nvSpPr>
          <p:cNvPr id="26" name="Freccia a destra 25"/>
          <p:cNvSpPr/>
          <p:nvPr/>
        </p:nvSpPr>
        <p:spPr>
          <a:xfrm rot="10800000">
            <a:off x="6007075" y="5016786"/>
            <a:ext cx="965958" cy="47846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4515297" y="1265934"/>
            <a:ext cx="119455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Regione</a:t>
            </a:r>
            <a:endParaRPr lang="it-IT" dirty="0">
              <a:solidFill>
                <a:srgbClr val="EC7514"/>
              </a:solidFill>
              <a:latin typeface="Titillium Web" panose="00000500000000000000" pitchFamily="2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1444978" y="1265806"/>
            <a:ext cx="121219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Titillium Web" panose="00000500000000000000" pitchFamily="2" charset="0"/>
              </a:rPr>
              <a:t>Comune</a:t>
            </a:r>
            <a:endParaRPr lang="it-IT" dirty="0">
              <a:solidFill>
                <a:srgbClr val="0070C0"/>
              </a:solidFill>
              <a:latin typeface="Titillium Web" panose="000005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858000" y="1963216"/>
            <a:ext cx="6078682" cy="31595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8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429656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5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38200" y="365125"/>
            <a:ext cx="11921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Allegati REIS</a:t>
            </a:r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>
                <a:solidFill>
                  <a:srgbClr val="EC7514"/>
                </a:solidFill>
                <a:latin typeface="Titillium Web" panose="00000500000000000000" pitchFamily="2" charset="0"/>
              </a:rPr>
              <a:t>Compilazione 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incrementale</a:t>
            </a:r>
            <a:endParaRPr lang="it-IT" sz="2800" b="1" dirty="0">
              <a:solidFill>
                <a:srgbClr val="EC7514"/>
              </a:solidFill>
              <a:latin typeface="Titillium Web" panose="000005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3"/>
          <a:stretch/>
        </p:blipFill>
        <p:spPr>
          <a:xfrm>
            <a:off x="707679" y="1963216"/>
            <a:ext cx="11339445" cy="63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6</a:t>
            </a:fld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RB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EC7514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169" y="1238636"/>
            <a:ext cx="3813534" cy="52093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825" y="1652565"/>
            <a:ext cx="4562475" cy="4343400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205400" y="1342770"/>
            <a:ext cx="5089498" cy="5001113"/>
            <a:chOff x="84084" y="1451696"/>
            <a:chExt cx="5089498" cy="5001113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084" y="1451696"/>
              <a:ext cx="5089498" cy="5001113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1933094" y="2648607"/>
              <a:ext cx="711517" cy="128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585442" y="2376013"/>
              <a:ext cx="711517" cy="128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707122" y="2232071"/>
              <a:ext cx="711517" cy="128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585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7</a:t>
            </a:fld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RB </a:t>
            </a:r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>
                <a:solidFill>
                  <a:srgbClr val="EC7514"/>
                </a:solidFill>
                <a:latin typeface="Titillium Web" panose="00000500000000000000" pitchFamily="2" charset="0"/>
              </a:rPr>
              <a:t>Scadenza 10.09.2019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EC7514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42" y="1500529"/>
            <a:ext cx="11912616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8</a:t>
            </a:fld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RD </a:t>
            </a:r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– </a:t>
            </a:r>
            <a:r>
              <a:rPr lang="it-IT" sz="2800" b="1" dirty="0" smtClean="0">
                <a:solidFill>
                  <a:srgbClr val="EC7514"/>
                </a:solidFill>
                <a:latin typeface="Titillium Web" panose="00000500000000000000" pitchFamily="2" charset="0"/>
              </a:rPr>
              <a:t>Compilazione</a:t>
            </a:r>
            <a:endParaRPr lang="it-IT" sz="2800" b="1" dirty="0">
              <a:solidFill>
                <a:srgbClr val="EC7514"/>
              </a:solidFill>
              <a:latin typeface="Titillium Web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36518" y="1823888"/>
            <a:ext cx="10117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Scadenza 30.09.2019</a:t>
            </a:r>
          </a:p>
          <a:p>
            <a:endParaRPr lang="it-IT" sz="3600" dirty="0" smtClean="0"/>
          </a:p>
          <a:p>
            <a:r>
              <a:rPr lang="it-IT" sz="3600" dirty="0" smtClean="0"/>
              <a:t>Aggiornamento informazioni su importi impegnati e liquidati</a:t>
            </a:r>
          </a:p>
          <a:p>
            <a:endParaRPr lang="it-IT" sz="3600" dirty="0" smtClean="0"/>
          </a:p>
          <a:p>
            <a:r>
              <a:rPr lang="it-IT" sz="3600" dirty="0" smtClean="0"/>
              <a:t>Inserimento schede nuclei beneficiari</a:t>
            </a:r>
          </a:p>
        </p:txBody>
      </p:sp>
    </p:spTree>
    <p:extLst>
      <p:ext uri="{BB962C8B-B14F-4D97-AF65-F5344CB8AC3E}">
        <p14:creationId xmlns:p14="http://schemas.microsoft.com/office/powerpoint/2010/main" val="41177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88092" y="6914653"/>
            <a:ext cx="2997518" cy="402567"/>
          </a:xfrm>
        </p:spPr>
        <p:txBody>
          <a:bodyPr/>
          <a:lstStyle/>
          <a:p>
            <a:fld id="{FC462872-EABB-4EDC-8F36-733D6AA22663}" type="slidenum">
              <a:rPr lang="it-IT" smtClean="0"/>
              <a:t>9</a:t>
            </a:fld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Allegato RD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EC7514"/>
              </a:solidFill>
              <a:effectLst/>
              <a:uLnTx/>
              <a:uFillTx/>
              <a:latin typeface="Titillium Web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06" y="92597"/>
            <a:ext cx="3947880" cy="64128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569027"/>
            <a:ext cx="4614652" cy="480759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094" y="831273"/>
            <a:ext cx="3705081" cy="55453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2175" y="1690688"/>
            <a:ext cx="4370357" cy="4434392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8098402" y="2773935"/>
            <a:ext cx="978408" cy="484632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7326881" y="5640448"/>
            <a:ext cx="978408" cy="484632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1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8768</TotalTime>
  <Words>619</Words>
  <Application>Microsoft Office PowerPoint</Application>
  <PresentationFormat>Personalizzato</PresentationFormat>
  <Paragraphs>154</Paragraphs>
  <Slides>21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 Light</vt:lpstr>
      <vt:lpstr>Titillium Web</vt:lpstr>
      <vt:lpstr>Calibri</vt:lpstr>
      <vt:lpstr>Wingdings</vt:lpstr>
      <vt:lpstr>Office Theme</vt:lpstr>
      <vt:lpstr>Presentazione standard di PowerPoint</vt:lpstr>
      <vt:lpstr>Presentazione standard di PowerPoint</vt:lpstr>
      <vt:lpstr>Modalità accesso 2019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dell’attenzione  per ulteriori informazioni www.sardegnasociale.it/sipso   per supporto: sipso.assistenza@sardegnait.it</vt:lpstr>
    </vt:vector>
  </TitlesOfParts>
  <Company>Sardegna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SIWE- workshop Comuni REIS-SIPSO allegato RD</dc:title>
  <dc:creator>Sardegna IT</dc:creator>
  <cp:lastModifiedBy>Maria Teresa Carta</cp:lastModifiedBy>
  <cp:revision>828</cp:revision>
  <cp:lastPrinted>2016-06-21T15:11:48Z</cp:lastPrinted>
  <dcterms:created xsi:type="dcterms:W3CDTF">2016-05-22T07:40:18Z</dcterms:created>
  <dcterms:modified xsi:type="dcterms:W3CDTF">2019-09-27T15:03:32Z</dcterms:modified>
  <cp:category>workshop formativi SIWE</cp:category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getto">
    <vt:lpwstr>SIWE</vt:lpwstr>
  </property>
  <property fmtid="{D5CDD505-2E9C-101B-9397-08002B2CF9AE}" pid="3" name="_MarkAsFinal">
    <vt:bool>true</vt:bool>
  </property>
</Properties>
</file>